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385C08-64F5-41E8-8732-BB5DD3544790}" type="datetimeFigureOut">
              <a:rPr lang="es-MX" smtClean="0"/>
              <a:pPr/>
              <a:t>18/10/2016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CA526-1C88-4529-A6F8-4074B02B72CD}"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907704" y="1268760"/>
            <a:ext cx="5904656"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a:solidFill>
                  <a:prstClr val="white"/>
                </a:solidFill>
                <a:cs typeface="Arial" charset="0"/>
              </a:rPr>
              <a:t>Índice multiplicador de recursos aportados a vehículos de inversión para MIPYMES</a:t>
            </a:r>
            <a:endParaRPr lang="es-ES" b="1" dirty="0">
              <a:solidFill>
                <a:prstClr val="white"/>
              </a:solidFill>
              <a:cs typeface="Arial" charset="0"/>
            </a:endParaRPr>
          </a:p>
        </p:txBody>
      </p:sp>
      <p:sp>
        <p:nvSpPr>
          <p:cNvPr id="9" name="TextBox 8"/>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Actividad</a:t>
            </a:r>
          </a:p>
        </p:txBody>
      </p:sp>
      <p:pic>
        <p:nvPicPr>
          <p:cNvPr id="10" name="Picture 9" descr="niño preguntando.jpg"/>
          <p:cNvPicPr>
            <a:picLocks noChangeAspect="1"/>
          </p:cNvPicPr>
          <p:nvPr/>
        </p:nvPicPr>
        <p:blipFill>
          <a:blip r:embed="rId4" cstate="print"/>
          <a:stretch>
            <a:fillRect/>
          </a:stretch>
        </p:blipFill>
        <p:spPr>
          <a:xfrm>
            <a:off x="251520" y="2708920"/>
            <a:ext cx="1359595" cy="1359595"/>
          </a:xfrm>
          <a:prstGeom prst="rect">
            <a:avLst/>
          </a:prstGeom>
        </p:spPr>
      </p:pic>
      <p:sp>
        <p:nvSpPr>
          <p:cNvPr id="11" name="Down Arrow 10"/>
          <p:cNvSpPr/>
          <p:nvPr/>
        </p:nvSpPr>
        <p:spPr>
          <a:xfrm>
            <a:off x="4644008" y="1988840"/>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4" name="TextBox 13"/>
          <p:cNvSpPr txBox="1"/>
          <p:nvPr/>
        </p:nvSpPr>
        <p:spPr>
          <a:xfrm>
            <a:off x="1835696" y="2636912"/>
            <a:ext cx="6768752" cy="1200329"/>
          </a:xfrm>
          <a:prstGeom prst="rect">
            <a:avLst/>
          </a:prstGeom>
          <a:noFill/>
        </p:spPr>
        <p:txBody>
          <a:bodyPr wrap="square" rtlCol="0">
            <a:spAutoFit/>
          </a:bodyPr>
          <a:lstStyle/>
          <a:p>
            <a:r>
              <a:rPr lang="es-MX" dirty="0">
                <a:solidFill>
                  <a:prstClr val="black"/>
                </a:solidFill>
              </a:rPr>
              <a:t>Mide el número de veces en que se multiplican los recursos aportados por  los nuevos vehículos de inversión creados por el INADEM en relación con las aportaciones realizadas para su creación.</a:t>
            </a:r>
          </a:p>
          <a:p>
            <a:endParaRPr lang="es-MX" dirty="0">
              <a:solidFill>
                <a:prstClr val="black"/>
              </a:solidFill>
            </a:endParaRPr>
          </a:p>
        </p:txBody>
      </p:sp>
      <p:sp>
        <p:nvSpPr>
          <p:cNvPr id="17" name="TextBox 16"/>
          <p:cNvSpPr txBox="1"/>
          <p:nvPr/>
        </p:nvSpPr>
        <p:spPr>
          <a:xfrm>
            <a:off x="1979712" y="4077072"/>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18" name="Table 17"/>
          <p:cNvGraphicFramePr>
            <a:graphicFrameLocks noGrp="1"/>
          </p:cNvGraphicFramePr>
          <p:nvPr/>
        </p:nvGraphicFramePr>
        <p:xfrm>
          <a:off x="1979713" y="4620736"/>
          <a:ext cx="6192687" cy="1473200"/>
        </p:xfrm>
        <a:graphic>
          <a:graphicData uri="http://schemas.openxmlformats.org/drawingml/2006/table">
            <a:tbl>
              <a:tblPr firstRow="1" bandRow="1">
                <a:tableStyleId>{5C22544A-7EE6-4342-B048-85BDC9FD1C3A}</a:tableStyleId>
              </a:tblPr>
              <a:tblGrid>
                <a:gridCol w="3024335"/>
                <a:gridCol w="3168352"/>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Monto total de aportaciones de vehículos de inversión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Aportación del INADEM en vehículos de inversión en el período t </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400" dirty="0" smtClean="0"/>
                    </a:p>
                  </a:txBody>
                  <a:tcPr/>
                </a:tc>
              </a:tr>
              <a:tr h="370840">
                <a:tc gridSpan="2">
                  <a:txBody>
                    <a:bodyPr/>
                    <a:lstStyle/>
                    <a:p>
                      <a:r>
                        <a:rPr lang="es-MX" sz="1400" kern="1200" dirty="0" smtClean="0">
                          <a:solidFill>
                            <a:schemeClr val="dk1"/>
                          </a:solidFill>
                          <a:latin typeface="+mn-lt"/>
                          <a:ea typeface="+mn-ea"/>
                          <a:cs typeface="+mn-cs"/>
                        </a:rPr>
                        <a:t>Frecuencia: Anual</a:t>
                      </a: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5" name="TextBox 4"/>
          <p:cNvSpPr txBox="1"/>
          <p:nvPr/>
        </p:nvSpPr>
        <p:spPr>
          <a:xfrm>
            <a:off x="467544" y="3573016"/>
            <a:ext cx="8424936" cy="1754326"/>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a:buFont typeface="Arial" pitchFamily="34" charset="0"/>
              <a:buChar char="•"/>
            </a:pPr>
            <a:r>
              <a:rPr lang="es-MX" b="1" dirty="0">
                <a:solidFill>
                  <a:prstClr val="black"/>
                </a:solidFill>
              </a:rPr>
              <a:t> </a:t>
            </a:r>
            <a:r>
              <a:rPr lang="es-MX" b="1" dirty="0" smtClean="0">
                <a:solidFill>
                  <a:prstClr val="black"/>
                </a:solidFill>
              </a:rPr>
              <a:t> </a:t>
            </a:r>
            <a:r>
              <a:rPr lang="es-MX" dirty="0" smtClean="0">
                <a:solidFill>
                  <a:prstClr val="black"/>
                </a:solidFill>
              </a:rPr>
              <a:t>Proyectos apoyados a través de la </a:t>
            </a:r>
            <a:r>
              <a:rPr lang="es-MX" dirty="0" smtClean="0"/>
              <a:t>convocatoria 3.2 "Apoyo a fondos de capital emprendedor y empresas de alto impacto en etapa de escalamiento industrial y/o comercial" </a:t>
            </a:r>
            <a:endParaRPr lang="es-MX" dirty="0">
              <a:solidFill>
                <a:prstClr val="black"/>
              </a:solidFill>
            </a:endParaRPr>
          </a:p>
          <a:p>
            <a:r>
              <a:rPr lang="es-MX" dirty="0">
                <a:solidFill>
                  <a:prstClr val="black"/>
                </a:solidFill>
              </a:rPr>
              <a:t> </a:t>
            </a:r>
          </a:p>
        </p:txBody>
      </p:sp>
      <p:sp>
        <p:nvSpPr>
          <p:cNvPr id="4" name="16 Rectángulo"/>
          <p:cNvSpPr/>
          <p:nvPr/>
        </p:nvSpPr>
        <p:spPr>
          <a:xfrm>
            <a:off x="1691680" y="1268760"/>
            <a:ext cx="655272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a:t>
            </a:r>
            <a:r>
              <a:rPr lang="es-MX" b="1" dirty="0" smtClean="0">
                <a:solidFill>
                  <a:prstClr val="white"/>
                </a:solidFill>
              </a:rPr>
              <a:t>2016 </a:t>
            </a:r>
            <a:r>
              <a:rPr lang="es-MX" b="1" dirty="0">
                <a:solidFill>
                  <a:prstClr val="white"/>
                </a:solidFill>
              </a:rPr>
              <a:t>y avance alcanzado</a:t>
            </a:r>
            <a:endParaRPr lang="es-ES" b="1" dirty="0">
              <a:solidFill>
                <a:prstClr val="white"/>
              </a:solidFill>
            </a:endParaRPr>
          </a:p>
        </p:txBody>
      </p:sp>
      <p:graphicFrame>
        <p:nvGraphicFramePr>
          <p:cNvPr id="6" name="Table 5"/>
          <p:cNvGraphicFramePr>
            <a:graphicFrameLocks noGrp="1"/>
          </p:cNvGraphicFramePr>
          <p:nvPr/>
        </p:nvGraphicFramePr>
        <p:xfrm>
          <a:off x="1691680" y="1659136"/>
          <a:ext cx="6552728" cy="1193800"/>
        </p:xfrm>
        <a:graphic>
          <a:graphicData uri="http://schemas.openxmlformats.org/drawingml/2006/table">
            <a:tbl>
              <a:tblPr firstRow="1" bandRow="1">
                <a:tableStyleId>{8799B23B-EC83-4686-B30A-512413B5E67A}</a:tableStyleId>
              </a:tblPr>
              <a:tblGrid>
                <a:gridCol w="2167285"/>
                <a:gridCol w="4385443"/>
              </a:tblGrid>
              <a:tr h="370840">
                <a:tc>
                  <a:txBody>
                    <a:bodyPr/>
                    <a:lstStyle/>
                    <a:p>
                      <a:pPr algn="ctr"/>
                      <a:r>
                        <a:rPr lang="es-MX" dirty="0" smtClean="0"/>
                        <a:t>Meta</a:t>
                      </a:r>
                      <a:endParaRPr lang="es-MX" dirty="0"/>
                    </a:p>
                  </a:txBody>
                  <a:tcPr/>
                </a:tc>
                <a:tc>
                  <a:txBody>
                    <a:bodyPr/>
                    <a:lstStyle/>
                    <a:p>
                      <a:pPr algn="ctr"/>
                      <a:r>
                        <a:rPr lang="es-MX" dirty="0" smtClean="0"/>
                        <a:t>Avance</a:t>
                      </a:r>
                      <a:r>
                        <a:rPr lang="es-MX" baseline="0" dirty="0" smtClean="0"/>
                        <a:t> junio 2016</a:t>
                      </a:r>
                      <a:endParaRPr lang="es-MX" dirty="0"/>
                    </a:p>
                  </a:txBody>
                  <a:tcPr/>
                </a:tc>
              </a:tr>
              <a:tr h="370840">
                <a:tc>
                  <a:txBody>
                    <a:bodyPr/>
                    <a:lstStyle/>
                    <a:p>
                      <a:pPr algn="ctr"/>
                      <a:r>
                        <a:rPr lang="es-MX" sz="1400" dirty="0" smtClean="0"/>
                        <a:t>1.5%</a:t>
                      </a:r>
                      <a:endParaRPr lang="es-MX" sz="1400" dirty="0"/>
                    </a:p>
                  </a:txBody>
                  <a:tcPr/>
                </a:tc>
                <a:tc>
                  <a:txBody>
                    <a:bodyPr/>
                    <a:lstStyle/>
                    <a:p>
                      <a:pPr algn="ctr"/>
                      <a:r>
                        <a:rPr lang="es-MX" sz="1200" dirty="0" smtClean="0"/>
                        <a:t>La convocatoria 3.2 "Apoyo a fondos de capital emprendedor y empresas de alto impacto en etapa de escalamiento industrial y/o comercial" se </a:t>
                      </a:r>
                      <a:r>
                        <a:rPr lang="es-MX" sz="1200" dirty="0" smtClean="0"/>
                        <a:t>publicó en el mes de julio, por lo que sus resultados se reportarán </a:t>
                      </a:r>
                      <a:r>
                        <a:rPr lang="es-MX" sz="1200" dirty="0" smtClean="0"/>
                        <a:t>en </a:t>
                      </a:r>
                      <a:r>
                        <a:rPr lang="es-MX" sz="1200" dirty="0" smtClean="0"/>
                        <a:t>el</a:t>
                      </a:r>
                      <a:r>
                        <a:rPr lang="es-MX" sz="1200" baseline="0" dirty="0" smtClean="0"/>
                        <a:t> IV I</a:t>
                      </a:r>
                      <a:r>
                        <a:rPr lang="es-MX" sz="1200" dirty="0" smtClean="0"/>
                        <a:t>nforme Trimestral </a:t>
                      </a:r>
                      <a:r>
                        <a:rPr lang="es-MX" sz="1200" dirty="0" smtClean="0"/>
                        <a:t>de 2016.</a:t>
                      </a:r>
                      <a:endParaRPr lang="es-MX" sz="12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173</Words>
  <Application>Microsoft Office PowerPoint</Application>
  <PresentationFormat>On-screen Show (4:3)</PresentationFormat>
  <Paragraphs>21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3</cp:revision>
  <dcterms:created xsi:type="dcterms:W3CDTF">2015-09-21T17:10:07Z</dcterms:created>
  <dcterms:modified xsi:type="dcterms:W3CDTF">2016-10-18T18:41:47Z</dcterms:modified>
</cp:coreProperties>
</file>